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8" r:id="rId6"/>
    <p:sldId id="280" r:id="rId7"/>
    <p:sldId id="278" r:id="rId8"/>
    <p:sldId id="259" r:id="rId9"/>
    <p:sldId id="260" r:id="rId10"/>
    <p:sldId id="294" r:id="rId11"/>
    <p:sldId id="261" r:id="rId12"/>
    <p:sldId id="262" r:id="rId13"/>
    <p:sldId id="263" r:id="rId14"/>
    <p:sldId id="290" r:id="rId15"/>
    <p:sldId id="287" r:id="rId16"/>
    <p:sldId id="298" r:id="rId17"/>
    <p:sldId id="283" r:id="rId18"/>
    <p:sldId id="297" r:id="rId19"/>
    <p:sldId id="289" r:id="rId20"/>
    <p:sldId id="265" r:id="rId21"/>
    <p:sldId id="288" r:id="rId22"/>
    <p:sldId id="266" r:id="rId23"/>
    <p:sldId id="284" r:id="rId24"/>
    <p:sldId id="299" r:id="rId25"/>
    <p:sldId id="300" r:id="rId2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C98A0C-F9F1-4968-8BFE-92D46314AE06}" v="23" dt="2023-08-10T01:32:17.412"/>
    <p1510:client id="{49710367-0A88-4EA4-A0AF-1004F1F0E060}" v="30" dt="2023-08-10T00:43:47.784"/>
    <p1510:client id="{CA978ABF-1FE4-444E-9A2C-BB766DAF1B61}" v="1" dt="2023-08-10T01:19:10.219"/>
    <p1510:client id="{CEE7D36C-2558-6259-2F62-A6F92EDC7658}" v="5" dt="2023-08-10T00:40:45.633"/>
    <p1510:client id="{E477BE0D-50F8-4C29-88A8-6B33CA9ACAEB}" v="1" dt="2023-08-10T00:59:34.080"/>
    <p1510:client id="{F0E83C8F-8DA0-411B-9543-D1B6717DD93D}" v="2" dt="2023-08-10T01:02:06.9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IO TOBIAS GARCIA" userId="S::caio.garcia@utp.edu.br::1199fe92-604a-4ce9-85bd-3e3abb9e27ea" providerId="AD" clId="Web-{CA978ABF-1FE4-444E-9A2C-BB766DAF1B61}"/>
    <pc:docChg chg="modSld">
      <pc:chgData name="CAIO TOBIAS GARCIA" userId="S::caio.garcia@utp.edu.br::1199fe92-604a-4ce9-85bd-3e3abb9e27ea" providerId="AD" clId="Web-{CA978ABF-1FE4-444E-9A2C-BB766DAF1B61}" dt="2023-08-10T01:19:10.203" v="0" actId="1076"/>
      <pc:docMkLst>
        <pc:docMk/>
      </pc:docMkLst>
      <pc:sldChg chg="modSp">
        <pc:chgData name="CAIO TOBIAS GARCIA" userId="S::caio.garcia@utp.edu.br::1199fe92-604a-4ce9-85bd-3e3abb9e27ea" providerId="AD" clId="Web-{CA978ABF-1FE4-444E-9A2C-BB766DAF1B61}" dt="2023-08-10T01:19:10.203" v="0" actId="1076"/>
        <pc:sldMkLst>
          <pc:docMk/>
          <pc:sldMk cId="830133902" sldId="262"/>
        </pc:sldMkLst>
        <pc:spChg chg="mod">
          <ac:chgData name="CAIO TOBIAS GARCIA" userId="S::caio.garcia@utp.edu.br::1199fe92-604a-4ce9-85bd-3e3abb9e27ea" providerId="AD" clId="Web-{CA978ABF-1FE4-444E-9A2C-BB766DAF1B61}" dt="2023-08-10T01:19:10.203" v="0" actId="1076"/>
          <ac:spMkLst>
            <pc:docMk/>
            <pc:sldMk cId="830133902" sldId="262"/>
            <ac:spMk id="2" creationId="{00000000-0000-0000-0000-000000000000}"/>
          </ac:spMkLst>
        </pc:spChg>
      </pc:sldChg>
    </pc:docChg>
  </pc:docChgLst>
  <pc:docChgLst>
    <pc:chgData name="JOAO GUILHERME GANS" userId="S::joao.gans@utp.edu.br::65f5dedf-8010-4918-a7ff-a86d0c5de8f6" providerId="AD" clId="Web-{E477BE0D-50F8-4C29-88A8-6B33CA9ACAEB}"/>
    <pc:docChg chg="sldOrd">
      <pc:chgData name="JOAO GUILHERME GANS" userId="S::joao.gans@utp.edu.br::65f5dedf-8010-4918-a7ff-a86d0c5de8f6" providerId="AD" clId="Web-{E477BE0D-50F8-4C29-88A8-6B33CA9ACAEB}" dt="2023-08-10T00:59:34.080" v="0"/>
      <pc:docMkLst>
        <pc:docMk/>
      </pc:docMkLst>
      <pc:sldChg chg="ord">
        <pc:chgData name="JOAO GUILHERME GANS" userId="S::joao.gans@utp.edu.br::65f5dedf-8010-4918-a7ff-a86d0c5de8f6" providerId="AD" clId="Web-{E477BE0D-50F8-4C29-88A8-6B33CA9ACAEB}" dt="2023-08-10T00:59:34.080" v="0"/>
        <pc:sldMkLst>
          <pc:docMk/>
          <pc:sldMk cId="689954477" sldId="299"/>
        </pc:sldMkLst>
      </pc:sldChg>
    </pc:docChg>
  </pc:docChgLst>
  <pc:docChgLst>
    <pc:chgData name="DANILO AUGUSTO PLUSEK" userId="S::danilo.plusek@utp.edu.br::271fe1a9-6503-4404-bd35-c47a2dcb9ba1" providerId="AD" clId="Web-{F0E83C8F-8DA0-411B-9543-D1B6717DD93D}"/>
    <pc:docChg chg="sldOrd">
      <pc:chgData name="DANILO AUGUSTO PLUSEK" userId="S::danilo.plusek@utp.edu.br::271fe1a9-6503-4404-bd35-c47a2dcb9ba1" providerId="AD" clId="Web-{F0E83C8F-8DA0-411B-9543-D1B6717DD93D}" dt="2023-08-10T01:02:06.953" v="1"/>
      <pc:docMkLst>
        <pc:docMk/>
      </pc:docMkLst>
      <pc:sldChg chg="ord">
        <pc:chgData name="DANILO AUGUSTO PLUSEK" userId="S::danilo.plusek@utp.edu.br::271fe1a9-6503-4404-bd35-c47a2dcb9ba1" providerId="AD" clId="Web-{F0E83C8F-8DA0-411B-9543-D1B6717DD93D}" dt="2023-08-10T01:02:06.953" v="1"/>
        <pc:sldMkLst>
          <pc:docMk/>
          <pc:sldMk cId="3173770777" sldId="284"/>
        </pc:sldMkLst>
      </pc:sldChg>
    </pc:docChg>
  </pc:docChgLst>
  <pc:docChgLst>
    <pc:chgData name="JOAO GUILHERME GANS" userId="S::joao.gans@utp.edu.br::65f5dedf-8010-4918-a7ff-a86d0c5de8f6" providerId="AD" clId="Web-{0DC98A0C-F9F1-4968-8BFE-92D46314AE06}"/>
    <pc:docChg chg="modSld">
      <pc:chgData name="JOAO GUILHERME GANS" userId="S::joao.gans@utp.edu.br::65f5dedf-8010-4918-a7ff-a86d0c5de8f6" providerId="AD" clId="Web-{0DC98A0C-F9F1-4968-8BFE-92D46314AE06}" dt="2023-08-10T01:32:17.412" v="12"/>
      <pc:docMkLst>
        <pc:docMk/>
      </pc:docMkLst>
      <pc:sldChg chg="addSp delSp modSp">
        <pc:chgData name="JOAO GUILHERME GANS" userId="S::joao.gans@utp.edu.br::65f5dedf-8010-4918-a7ff-a86d0c5de8f6" providerId="AD" clId="Web-{0DC98A0C-F9F1-4968-8BFE-92D46314AE06}" dt="2023-08-10T01:32:17.412" v="12"/>
        <pc:sldMkLst>
          <pc:docMk/>
          <pc:sldMk cId="3173770777" sldId="284"/>
        </pc:sldMkLst>
        <pc:spChg chg="add del mod">
          <ac:chgData name="JOAO GUILHERME GANS" userId="S::joao.gans@utp.edu.br::65f5dedf-8010-4918-a7ff-a86d0c5de8f6" providerId="AD" clId="Web-{0DC98A0C-F9F1-4968-8BFE-92D46314AE06}" dt="2023-08-10T01:29:59.470" v="3"/>
          <ac:spMkLst>
            <pc:docMk/>
            <pc:sldMk cId="3173770777" sldId="284"/>
            <ac:spMk id="2" creationId="{CFAE5A3C-F743-180F-193E-9F3B6B4C73D5}"/>
          </ac:spMkLst>
        </pc:spChg>
        <pc:spChg chg="mod">
          <ac:chgData name="JOAO GUILHERME GANS" userId="S::joao.gans@utp.edu.br::65f5dedf-8010-4918-a7ff-a86d0c5de8f6" providerId="AD" clId="Web-{0DC98A0C-F9F1-4968-8BFE-92D46314AE06}" dt="2023-08-10T01:32:08.224" v="8"/>
          <ac:spMkLst>
            <pc:docMk/>
            <pc:sldMk cId="3173770777" sldId="284"/>
            <ac:spMk id="5" creationId="{900992A9-C47A-48C9-884B-88FD6861D7A2}"/>
          </ac:spMkLst>
        </pc:spChg>
        <pc:spChg chg="mod">
          <ac:chgData name="JOAO GUILHERME GANS" userId="S::joao.gans@utp.edu.br::65f5dedf-8010-4918-a7ff-a86d0c5de8f6" providerId="AD" clId="Web-{0DC98A0C-F9F1-4968-8BFE-92D46314AE06}" dt="2023-08-10T01:32:08.224" v="8"/>
          <ac:spMkLst>
            <pc:docMk/>
            <pc:sldMk cId="3173770777" sldId="284"/>
            <ac:spMk id="6" creationId="{FB77E7C2-A8FD-4742-B5E0-BA7944EF7CA9}"/>
          </ac:spMkLst>
        </pc:spChg>
        <pc:spChg chg="add del">
          <ac:chgData name="JOAO GUILHERME GANS" userId="S::joao.gans@utp.edu.br::65f5dedf-8010-4918-a7ff-a86d0c5de8f6" providerId="AD" clId="Web-{0DC98A0C-F9F1-4968-8BFE-92D46314AE06}" dt="2023-08-10T01:32:08.224" v="8"/>
          <ac:spMkLst>
            <pc:docMk/>
            <pc:sldMk cId="3173770777" sldId="284"/>
            <ac:spMk id="21" creationId="{907EF6B7-1338-4443-8C46-6A318D952DFD}"/>
          </ac:spMkLst>
        </pc:spChg>
        <pc:spChg chg="add del">
          <ac:chgData name="JOAO GUILHERME GANS" userId="S::joao.gans@utp.edu.br::65f5dedf-8010-4918-a7ff-a86d0c5de8f6" providerId="AD" clId="Web-{0DC98A0C-F9F1-4968-8BFE-92D46314AE06}" dt="2023-08-10T01:32:08.224" v="8"/>
          <ac:spMkLst>
            <pc:docMk/>
            <pc:sldMk cId="3173770777" sldId="284"/>
            <ac:spMk id="22" creationId="{DAAE4CDD-124C-4DCF-9584-B6033B545DD5}"/>
          </ac:spMkLst>
        </pc:spChg>
        <pc:spChg chg="add del">
          <ac:chgData name="JOAO GUILHERME GANS" userId="S::joao.gans@utp.edu.br::65f5dedf-8010-4918-a7ff-a86d0c5de8f6" providerId="AD" clId="Web-{0DC98A0C-F9F1-4968-8BFE-92D46314AE06}" dt="2023-08-10T01:32:08.224" v="8"/>
          <ac:spMkLst>
            <pc:docMk/>
            <pc:sldMk cId="3173770777" sldId="284"/>
            <ac:spMk id="23" creationId="{081E4A58-353D-44AE-B2FC-2A74E2E400F7}"/>
          </ac:spMkLst>
        </pc:spChg>
        <pc:spChg chg="add del">
          <ac:chgData name="JOAO GUILHERME GANS" userId="S::joao.gans@utp.edu.br::65f5dedf-8010-4918-a7ff-a86d0c5de8f6" providerId="AD" clId="Web-{0DC98A0C-F9F1-4968-8BFE-92D46314AE06}" dt="2023-08-10T01:32:08.224" v="8"/>
          <ac:spMkLst>
            <pc:docMk/>
            <pc:sldMk cId="3173770777" sldId="284"/>
            <ac:spMk id="28" creationId="{45D37F4E-DDB4-456B-97E0-9937730A039F}"/>
          </ac:spMkLst>
        </pc:spChg>
        <pc:spChg chg="add del">
          <ac:chgData name="JOAO GUILHERME GANS" userId="S::joao.gans@utp.edu.br::65f5dedf-8010-4918-a7ff-a86d0c5de8f6" providerId="AD" clId="Web-{0DC98A0C-F9F1-4968-8BFE-92D46314AE06}" dt="2023-08-10T01:32:08.224" v="8"/>
          <ac:spMkLst>
            <pc:docMk/>
            <pc:sldMk cId="3173770777" sldId="284"/>
            <ac:spMk id="30" creationId="{B2DD41CD-8F47-4F56-AD12-4E2FF7696987}"/>
          </ac:spMkLst>
        </pc:spChg>
        <pc:picChg chg="add del mod">
          <ac:chgData name="JOAO GUILHERME GANS" userId="S::joao.gans@utp.edu.br::65f5dedf-8010-4918-a7ff-a86d0c5de8f6" providerId="AD" clId="Web-{0DC98A0C-F9F1-4968-8BFE-92D46314AE06}" dt="2023-08-10T01:32:17.412" v="12"/>
          <ac:picMkLst>
            <pc:docMk/>
            <pc:sldMk cId="3173770777" sldId="284"/>
            <ac:picMk id="3" creationId="{FE85CF6A-9B8D-7E58-BA96-4C745AEC427D}"/>
          </ac:picMkLst>
        </pc:picChg>
      </pc:sldChg>
    </pc:docChg>
  </pc:docChgLst>
  <pc:docChgLst>
    <pc:chgData name="JOAO GUILHERME GANS" userId="S::joao.gans@utp.edu.br::65f5dedf-8010-4918-a7ff-a86d0c5de8f6" providerId="AD" clId="Web-{49710367-0A88-4EA4-A0AF-1004F1F0E060}"/>
    <pc:docChg chg="modSld sldOrd">
      <pc:chgData name="JOAO GUILHERME GANS" userId="S::joao.gans@utp.edu.br::65f5dedf-8010-4918-a7ff-a86d0c5de8f6" providerId="AD" clId="Web-{49710367-0A88-4EA4-A0AF-1004F1F0E060}" dt="2023-08-10T00:43:47.784" v="29" actId="20577"/>
      <pc:docMkLst>
        <pc:docMk/>
      </pc:docMkLst>
      <pc:sldChg chg="ord">
        <pc:chgData name="JOAO GUILHERME GANS" userId="S::joao.gans@utp.edu.br::65f5dedf-8010-4918-a7ff-a86d0c5de8f6" providerId="AD" clId="Web-{49710367-0A88-4EA4-A0AF-1004F1F0E060}" dt="2023-08-10T00:39:26.588" v="0"/>
        <pc:sldMkLst>
          <pc:docMk/>
          <pc:sldMk cId="2069599361" sldId="294"/>
        </pc:sldMkLst>
      </pc:sldChg>
      <pc:sldChg chg="modSp">
        <pc:chgData name="JOAO GUILHERME GANS" userId="S::joao.gans@utp.edu.br::65f5dedf-8010-4918-a7ff-a86d0c5de8f6" providerId="AD" clId="Web-{49710367-0A88-4EA4-A0AF-1004F1F0E060}" dt="2023-08-10T00:43:47.784" v="29" actId="20577"/>
        <pc:sldMkLst>
          <pc:docMk/>
          <pc:sldMk cId="689954477" sldId="299"/>
        </pc:sldMkLst>
        <pc:spChg chg="mod">
          <ac:chgData name="JOAO GUILHERME GANS" userId="S::joao.gans@utp.edu.br::65f5dedf-8010-4918-a7ff-a86d0c5de8f6" providerId="AD" clId="Web-{49710367-0A88-4EA4-A0AF-1004F1F0E060}" dt="2023-08-10T00:43:47.784" v="29" actId="20577"/>
          <ac:spMkLst>
            <pc:docMk/>
            <pc:sldMk cId="689954477" sldId="299"/>
            <ac:spMk id="3" creationId="{ECA36F65-8F44-394A-CF31-8845CDC6B5E6}"/>
          </ac:spMkLst>
        </pc:spChg>
      </pc:sldChg>
    </pc:docChg>
  </pc:docChgLst>
  <pc:docChgLst>
    <pc:chgData name="BRUNO LEANDRO DINIZ" userId="S::bruno.diniz1@utp.edu.br::ed67dcc8-5613-42bf-a123-97ed9be02d9d" providerId="AD" clId="Web-{CEE7D36C-2558-6259-2F62-A6F92EDC7658}"/>
    <pc:docChg chg="modSld">
      <pc:chgData name="BRUNO LEANDRO DINIZ" userId="S::bruno.diniz1@utp.edu.br::ed67dcc8-5613-42bf-a123-97ed9be02d9d" providerId="AD" clId="Web-{CEE7D36C-2558-6259-2F62-A6F92EDC7658}" dt="2023-08-10T00:40:45.633" v="5" actId="20577"/>
      <pc:docMkLst>
        <pc:docMk/>
      </pc:docMkLst>
      <pc:sldChg chg="modSp">
        <pc:chgData name="BRUNO LEANDRO DINIZ" userId="S::bruno.diniz1@utp.edu.br::ed67dcc8-5613-42bf-a123-97ed9be02d9d" providerId="AD" clId="Web-{CEE7D36C-2558-6259-2F62-A6F92EDC7658}" dt="2023-08-10T00:40:45.633" v="5" actId="20577"/>
        <pc:sldMkLst>
          <pc:docMk/>
          <pc:sldMk cId="3173770777" sldId="284"/>
        </pc:sldMkLst>
        <pc:spChg chg="mod">
          <ac:chgData name="BRUNO LEANDRO DINIZ" userId="S::bruno.diniz1@utp.edu.br::ed67dcc8-5613-42bf-a123-97ed9be02d9d" providerId="AD" clId="Web-{CEE7D36C-2558-6259-2F62-A6F92EDC7658}" dt="2023-08-10T00:40:45.633" v="5" actId="20577"/>
          <ac:spMkLst>
            <pc:docMk/>
            <pc:sldMk cId="3173770777" sldId="284"/>
            <ac:spMk id="6" creationId="{FB77E7C2-A8FD-4742-B5E0-BA7944EF7CA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32F548-3ECA-431E-8163-469DCD6231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D3E7AEB-B3BC-47C0-991C-C8AA7EA8A6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25D5332-AA8A-4ACA-97C7-3F5B2E67D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638A4-287F-443E-B832-1522EAE0C3F4}" type="datetimeFigureOut">
              <a:rPr lang="pt-BR" smtClean="0"/>
              <a:t>09/08/2023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6D76D0-1D8B-4E56-BB2C-1C88EDDBA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69C1713-C747-414B-B38A-B93144CCA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1E7DD-E844-43B3-B1DB-6C4785BE02A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4524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7D9EB0-D923-47A4-ACD4-2292C1E44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49CF6BE-FF68-49D3-88D0-FD432F997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66489C-FE88-415C-9E1A-B85DE7789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638A4-287F-443E-B832-1522EAE0C3F4}" type="datetimeFigureOut">
              <a:rPr lang="pt-BR" smtClean="0"/>
              <a:t>09/08/2023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10878E-C764-4CF0-A0D9-725E9C42A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09B42EA-5138-448F-8A46-52CC0CD26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1E7DD-E844-43B3-B1DB-6C4785BE02A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5410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5E3BB44-4A0A-47EE-83B5-3A4695908E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53727DE-C697-44D4-8344-655B5EB2AF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54A143-0793-4ECE-AAB0-3B3101898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638A4-287F-443E-B832-1522EAE0C3F4}" type="datetimeFigureOut">
              <a:rPr lang="pt-BR" smtClean="0"/>
              <a:t>09/08/2023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F37447-2D33-4C6A-8B10-1BA33F5CE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3026711-2ADC-4773-8814-C6E47DE6D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1E7DD-E844-43B3-B1DB-6C4785BE02A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0646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4BC157-692F-4FC2-9766-A3462666F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35DEA4-770A-4C7D-9332-2F1F74614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4B31A6-6FA5-4F8C-A2B5-B7FEEEEEB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638A4-287F-443E-B832-1522EAE0C3F4}" type="datetimeFigureOut">
              <a:rPr lang="pt-BR" smtClean="0"/>
              <a:t>09/08/2023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7B3DB1-4591-47C6-A3DF-5FD132BCC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910F2C-9EF4-42A9-BA5A-C8C7D6687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1E7DD-E844-43B3-B1DB-6C4785BE02A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2570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83CC7D-F356-4C99-8262-3DB44CC55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FA8C071-F664-4F66-BAFF-B95714ED2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63AE744-95D4-439A-89E9-6C23D2C2F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638A4-287F-443E-B832-1522EAE0C3F4}" type="datetimeFigureOut">
              <a:rPr lang="pt-BR" smtClean="0"/>
              <a:t>09/08/2023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DA4A1A-9C5F-4786-86F1-387F9E4CD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09621AC-34C5-43BA-AB5F-D6A32D2F8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1E7DD-E844-43B3-B1DB-6C4785BE02A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8759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EA5205-0FBE-4FD5-A7A6-8ED6D378B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A6D095-1C5F-4449-8668-38B7F7F927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1AC4D65-7219-4E89-A224-22AFD5107A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712455B-645F-4EE6-A3DF-E4F55415D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638A4-287F-443E-B832-1522EAE0C3F4}" type="datetimeFigureOut">
              <a:rPr lang="pt-BR" smtClean="0"/>
              <a:t>09/08/2023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A2093F5-EA2D-4093-B2B4-1727C7FB0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0177C72-345A-4FFA-97CB-C44FC3DB5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1E7DD-E844-43B3-B1DB-6C4785BE02A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1092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7B3D47-AA4B-4209-9FA8-7ADD4A2C6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59FB6F4-009F-4811-9CD4-239F47A55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20F4942-DB39-4C48-861E-E93350641B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EDACDFB-FE8D-4D3A-AA5D-15A908A320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DBF78DC-AC59-4169-865A-D7D63353C3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66C20AE-7A05-43CD-BED1-C0C7F2DCF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638A4-287F-443E-B832-1522EAE0C3F4}" type="datetimeFigureOut">
              <a:rPr lang="pt-BR" smtClean="0"/>
              <a:t>09/08/2023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72F9E3B-2542-4713-9DC5-B5D9DC8F8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8901C0E-FDD4-4045-B411-AD5D65F69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1E7DD-E844-43B3-B1DB-6C4785BE02A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7145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A8067D-E392-4680-96F6-3EBB9550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E062DE1-C2E4-4F34-AC89-9FD055C20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638A4-287F-443E-B832-1522EAE0C3F4}" type="datetimeFigureOut">
              <a:rPr lang="pt-BR" smtClean="0"/>
              <a:t>09/08/2023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74FCA50-DBE4-4DEF-8222-DA2F000F7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165F6E4-FAB2-47A8-A7E7-F330AE09A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1E7DD-E844-43B3-B1DB-6C4785BE02A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6893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B8E5938-E48E-4EC6-BF10-61EEA7AC0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638A4-287F-443E-B832-1522EAE0C3F4}" type="datetimeFigureOut">
              <a:rPr lang="pt-BR" smtClean="0"/>
              <a:t>09/08/2023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636735D-D55C-4040-A802-D6BFABDC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46D62F2-9F41-4EEE-9145-5FDEBDC9F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1E7DD-E844-43B3-B1DB-6C4785BE02A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0867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4E1409-D2B5-434C-B808-C2E1B82A3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8CC0CB-E973-436A-BB30-88517C09B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AC5B1DB-B9D8-4F25-9DC7-6B99E3B18D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3980319-C8AD-4341-9E9E-D2D6237BB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638A4-287F-443E-B832-1522EAE0C3F4}" type="datetimeFigureOut">
              <a:rPr lang="pt-BR" smtClean="0"/>
              <a:t>09/08/2023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21218AE-F9B1-4247-8E6F-FBA0C9456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CD041C6-562E-46B6-A227-11B0ECC67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1E7DD-E844-43B3-B1DB-6C4785BE02A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6103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E8D701-DE15-4106-A778-AA778ABAE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EF0E30C-5715-4864-BF30-29AC0C7EAB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14388BF-ADDF-4FF0-8E39-1B1115B7F9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1729798-BF32-4176-BD0B-5E1B00DF5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638A4-287F-443E-B832-1522EAE0C3F4}" type="datetimeFigureOut">
              <a:rPr lang="pt-BR" smtClean="0"/>
              <a:t>09/08/2023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E88A1A4-00A5-4FAF-B13D-70A93339B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44CF6BA-3474-4CE4-BF4B-4EB601254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1E7DD-E844-43B3-B1DB-6C4785BE02A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0852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EB6932B-4C13-46E3-B657-4C9C1624F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3825149-7232-42B5-A4B4-1BA3A8AB7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BF6EB52-E207-4D40-B785-5760F47F96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1638A4-287F-443E-B832-1522EAE0C3F4}" type="datetimeFigureOut">
              <a:rPr lang="pt-BR" smtClean="0"/>
              <a:t>09/08/2023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34C3FAF-1681-4047-A745-80F157F2DB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5E57446-B618-4593-91A1-979784104A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C1E7DD-E844-43B3-B1DB-6C4785BE02A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0606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teamstage.io/project-management-statistics/#:~:text=1.,rate%20to%2020%25%20or%20below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standishgroup.com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Xícara de café vista de perto&#10;&#10;Descrição gerada automaticamente">
            <a:extLst>
              <a:ext uri="{FF2B5EF4-FFF2-40B4-BE49-F238E27FC236}">
                <a16:creationId xmlns:a16="http://schemas.microsoft.com/office/drawing/2014/main" id="{4B0D63A2-D0DB-4CFA-801A-29B835C293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pt-BR" sz="5200">
                <a:solidFill>
                  <a:srgbClr val="FFFFFF"/>
                </a:solidFill>
              </a:rPr>
              <a:t>Engenharia de Software</a:t>
            </a:r>
            <a:br>
              <a:rPr lang="pt-BR" sz="5200">
                <a:solidFill>
                  <a:srgbClr val="FFFFFF"/>
                </a:solidFill>
              </a:rPr>
            </a:br>
            <a:r>
              <a:rPr lang="pt-BR" sz="5200">
                <a:solidFill>
                  <a:srgbClr val="FFFFFF"/>
                </a:solidFill>
              </a:rPr>
              <a:t>Conceitos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pt-BR" sz="2200">
              <a:solidFill>
                <a:srgbClr val="FFFFFF"/>
              </a:solidFill>
            </a:endParaRPr>
          </a:p>
          <a:p>
            <a:endParaRPr lang="pt-BR" sz="2200">
              <a:solidFill>
                <a:srgbClr val="FFFFFF"/>
              </a:solidFill>
            </a:endParaRPr>
          </a:p>
          <a:p>
            <a:r>
              <a:rPr lang="pt-BR" sz="2200">
                <a:solidFill>
                  <a:srgbClr val="FFFFFF"/>
                </a:solidFill>
              </a:rPr>
              <a:t>Profa. Patricia Rucker de Bassi</a:t>
            </a:r>
          </a:p>
          <a:p>
            <a:endParaRPr lang="pt-BR" sz="2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66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Problemas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/>
              <a:t>Software ainda é desenvolvido “sob medida” apesar de se falar muito em componentes, ao contrário do hardware – que é uma composição de produtos de prateleira.</a:t>
            </a:r>
          </a:p>
          <a:p>
            <a:r>
              <a:rPr lang="pt-BR"/>
              <a:t>Em geral, os projetos de software:</a:t>
            </a:r>
          </a:p>
          <a:p>
            <a:pPr lvl="1"/>
            <a:r>
              <a:rPr lang="pt-BR"/>
              <a:t>Ultrapassam o orçamento</a:t>
            </a:r>
          </a:p>
          <a:p>
            <a:pPr lvl="1"/>
            <a:r>
              <a:rPr lang="pt-BR"/>
              <a:t>Atrasam o cronograma</a:t>
            </a:r>
          </a:p>
          <a:p>
            <a:pPr lvl="1"/>
            <a:r>
              <a:rPr lang="pt-BR"/>
              <a:t>São cancelados</a:t>
            </a:r>
          </a:p>
          <a:p>
            <a:pPr lvl="1"/>
            <a:r>
              <a:rPr lang="pt-BR"/>
              <a:t>Não atendem os requisitos dos clientes/usuários</a:t>
            </a:r>
          </a:p>
          <a:p>
            <a:pPr lvl="1"/>
            <a:r>
              <a:rPr lang="pt-BR"/>
              <a:t>Deixam o usuário extremamente insatisfeitos</a:t>
            </a:r>
          </a:p>
          <a:p>
            <a:pPr lvl="1"/>
            <a:endParaRPr lang="pt-BR" sz="1500"/>
          </a:p>
          <a:p>
            <a:pPr lvl="1"/>
            <a:r>
              <a:rPr lang="pt-BR" sz="1500">
                <a:hlinkClick r:id="rId2"/>
              </a:rPr>
              <a:t>https://teamstage.io/</a:t>
            </a:r>
            <a:r>
              <a:rPr lang="pt-BR" sz="1500" err="1">
                <a:hlinkClick r:id="rId2"/>
              </a:rPr>
              <a:t>project</a:t>
            </a:r>
            <a:r>
              <a:rPr lang="pt-BR" sz="1500">
                <a:hlinkClick r:id="rId2"/>
              </a:rPr>
              <a:t>-management-</a:t>
            </a:r>
            <a:r>
              <a:rPr lang="pt-BR" sz="1500" err="1">
                <a:hlinkClick r:id="rId2"/>
              </a:rPr>
              <a:t>statistics</a:t>
            </a:r>
            <a:r>
              <a:rPr lang="pt-BR" sz="1500">
                <a:hlinkClick r:id="rId2"/>
              </a:rPr>
              <a:t>/#:~:text=1.,rate%20to%2020%25%20or%20below</a:t>
            </a:r>
            <a:r>
              <a:rPr lang="pt-BR" sz="1500"/>
              <a:t>. </a:t>
            </a:r>
          </a:p>
          <a:p>
            <a:pPr lvl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8264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A9A44E-1BF9-428D-BA96-7570BA835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Custo X Tempo (Prazo) X Tarefas(escopo)</a:t>
            </a:r>
          </a:p>
        </p:txBody>
      </p:sp>
      <p:sp>
        <p:nvSpPr>
          <p:cNvPr id="4" name="Triângulo isósceles 3">
            <a:extLst>
              <a:ext uri="{FF2B5EF4-FFF2-40B4-BE49-F238E27FC236}">
                <a16:creationId xmlns:a16="http://schemas.microsoft.com/office/drawing/2014/main" id="{1EC0DE40-41A8-4131-84F6-35851C2C5940}"/>
              </a:ext>
            </a:extLst>
          </p:cNvPr>
          <p:cNvSpPr/>
          <p:nvPr/>
        </p:nvSpPr>
        <p:spPr>
          <a:xfrm>
            <a:off x="2365023" y="2802193"/>
            <a:ext cx="4301248" cy="2757949"/>
          </a:xfrm>
          <a:prstGeom prst="triangle">
            <a:avLst>
              <a:gd name="adj" fmla="val 492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A689E52-0AFC-4B2D-82C3-5BFB242A218B}"/>
              </a:ext>
            </a:extLst>
          </p:cNvPr>
          <p:cNvSpPr txBox="1"/>
          <p:nvPr/>
        </p:nvSpPr>
        <p:spPr>
          <a:xfrm>
            <a:off x="5638800" y="3800292"/>
            <a:ext cx="1360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/>
              <a:t>Custo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0E7B329-9C9D-4F05-9189-AB681434FF79}"/>
              </a:ext>
            </a:extLst>
          </p:cNvPr>
          <p:cNvSpPr txBox="1"/>
          <p:nvPr/>
        </p:nvSpPr>
        <p:spPr>
          <a:xfrm>
            <a:off x="2365022" y="381662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/>
              <a:t>Tempo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5409FCB-A3FA-413C-A5CA-E59FF415DCDB}"/>
              </a:ext>
            </a:extLst>
          </p:cNvPr>
          <p:cNvSpPr txBox="1"/>
          <p:nvPr/>
        </p:nvSpPr>
        <p:spPr>
          <a:xfrm>
            <a:off x="4026731" y="5564704"/>
            <a:ext cx="1349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/>
              <a:t>Tarefas</a:t>
            </a:r>
          </a:p>
        </p:txBody>
      </p:sp>
    </p:spTree>
    <p:extLst>
      <p:ext uri="{BB962C8B-B14F-4D97-AF65-F5344CB8AC3E}">
        <p14:creationId xmlns:p14="http://schemas.microsoft.com/office/powerpoint/2010/main" val="3927362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614401-F6FD-4706-9C3E-25A167887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Sucessos em projetos de TI</a:t>
            </a:r>
          </a:p>
        </p:txBody>
      </p:sp>
      <p:pic>
        <p:nvPicPr>
          <p:cNvPr id="2050" name="Picture 2" descr="Resultado de imagem para standish group chaos report 2010">
            <a:extLst>
              <a:ext uri="{FF2B5EF4-FFF2-40B4-BE49-F238E27FC236}">
                <a16:creationId xmlns:a16="http://schemas.microsoft.com/office/drawing/2014/main" id="{7BC633A6-994A-4650-9A1D-C2D31E323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51" y="2095969"/>
            <a:ext cx="5884429" cy="362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sultado de imagem para standish group chaos report 2010">
            <a:extLst>
              <a:ext uri="{FF2B5EF4-FFF2-40B4-BE49-F238E27FC236}">
                <a16:creationId xmlns:a16="http://schemas.microsoft.com/office/drawing/2014/main" id="{EE5EF98E-9581-4F41-9E14-820961590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807" y="2458389"/>
            <a:ext cx="4936432" cy="311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C398F7B-E570-4EC0-AE50-55DE0884F21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Sucessos em projetos de TI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9556F88-9A25-97C7-AB80-1D76BDE29249}"/>
              </a:ext>
            </a:extLst>
          </p:cNvPr>
          <p:cNvSpPr txBox="1"/>
          <p:nvPr/>
        </p:nvSpPr>
        <p:spPr>
          <a:xfrm>
            <a:off x="794807" y="612947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hlinkClick r:id="rId4"/>
              </a:rPr>
              <a:t>https://www.standishgroup.com</a:t>
            </a:r>
            <a:endParaRPr lang="pt-BR"/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1856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76DC99-39CD-FF5C-954C-C07C24B2B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44" y="321583"/>
            <a:ext cx="2714171" cy="2552246"/>
          </a:xfrm>
        </p:spPr>
        <p:txBody>
          <a:bodyPr>
            <a:normAutofit fontScale="90000"/>
          </a:bodyPr>
          <a:lstStyle/>
          <a:p>
            <a:r>
              <a:rPr lang="pt-BR"/>
              <a:t>Sucessos em Projetos de TI -</a:t>
            </a:r>
            <a:br>
              <a:rPr lang="pt-BR"/>
            </a:br>
            <a:r>
              <a:rPr lang="pt-BR"/>
              <a:t>2020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731BED7-8E30-187D-AEEA-14F2BD40A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315" y="1035956"/>
            <a:ext cx="9187541" cy="516799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841D236-5E06-79F3-80A1-C89CD9F2C249}"/>
              </a:ext>
            </a:extLst>
          </p:cNvPr>
          <p:cNvSpPr txBox="1"/>
          <p:nvPr/>
        </p:nvSpPr>
        <p:spPr>
          <a:xfrm>
            <a:off x="563217" y="6351751"/>
            <a:ext cx="71362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/>
              <a:t>https://hennyportman.wordpress.com/2021/01/06/review-standish-group-chaos-2020-beyond-infinity/</a:t>
            </a:r>
          </a:p>
        </p:txBody>
      </p:sp>
    </p:spTree>
    <p:extLst>
      <p:ext uri="{BB962C8B-B14F-4D97-AF65-F5344CB8AC3E}">
        <p14:creationId xmlns:p14="http://schemas.microsoft.com/office/powerpoint/2010/main" val="3550971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614401-F6FD-4706-9C3E-25A167887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2132"/>
          </a:xfrm>
        </p:spPr>
        <p:txBody>
          <a:bodyPr/>
          <a:lstStyle/>
          <a:p>
            <a:r>
              <a:rPr lang="pt-BR"/>
              <a:t>Sucessos em projetos de TI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5A17E59-7299-4777-91B8-E27B6A22C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742" y="1277258"/>
            <a:ext cx="6190343" cy="533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58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614401-F6FD-4706-9C3E-25A167887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2132"/>
          </a:xfrm>
        </p:spPr>
        <p:txBody>
          <a:bodyPr/>
          <a:lstStyle/>
          <a:p>
            <a:r>
              <a:rPr lang="pt-BR"/>
              <a:t>Sucessos em projetos de TI</a:t>
            </a:r>
          </a:p>
        </p:txBody>
      </p:sp>
      <p:pic>
        <p:nvPicPr>
          <p:cNvPr id="1026" name="Picture 2" descr="2019 UPDATE] Agile Project Success Rates 2X Higher Than Waterfall">
            <a:extLst>
              <a:ext uri="{FF2B5EF4-FFF2-40B4-BE49-F238E27FC236}">
                <a16:creationId xmlns:a16="http://schemas.microsoft.com/office/drawing/2014/main" id="{E626979F-C8B4-4896-94BF-D0DA8155F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671" y="2002093"/>
            <a:ext cx="6607277" cy="387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175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75E5DC0-A90A-4085-A76D-1742DE458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/>
              <a:t>ES é uma área muito ampla de conhecimentos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785DDDE-0EDA-4781-931E-E9C008833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pt-BR"/>
              <a:t>Problemas em não conhecer a área:</a:t>
            </a:r>
          </a:p>
          <a:p>
            <a:pPr lvl="1"/>
            <a:r>
              <a:rPr lang="pt-BR"/>
              <a:t>Gestores de projeto não conseguem formar uma equipe multidisciplinar abrangendo as áreas mais importantes para os projetos</a:t>
            </a:r>
          </a:p>
          <a:p>
            <a:pPr lvl="1"/>
            <a:r>
              <a:rPr lang="pt-BR"/>
              <a:t>Pessoas com funções mais operacionais nos projetos não têm uma visão global da área </a:t>
            </a:r>
          </a:p>
          <a:p>
            <a:pPr lvl="2"/>
            <a:r>
              <a:rPr lang="pt-BR"/>
              <a:t>Não tem noção das possibilidades de aprendizado </a:t>
            </a:r>
            <a:r>
              <a:rPr lang="pt-BR">
                <a:sym typeface="Wingdings" panose="05000000000000000000" pitchFamily="2" charset="2"/>
              </a:rPr>
              <a:t> crescer profissionalmente</a:t>
            </a:r>
          </a:p>
          <a:p>
            <a:pPr lvl="1"/>
            <a:r>
              <a:rPr lang="pt-BR">
                <a:sym typeface="Wingdings" panose="05000000000000000000" pitchFamily="2" charset="2"/>
              </a:rPr>
              <a:t>Empresas não conseguem avaliar seu portfólio de conhecimento para garantir sua capacidade de entregar projetos de alta qualidade.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6938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SWEBok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744994" y="593124"/>
            <a:ext cx="6867380" cy="5899751"/>
          </a:xfrm>
        </p:spPr>
        <p:txBody>
          <a:bodyPr>
            <a:normAutofit/>
          </a:bodyPr>
          <a:lstStyle/>
          <a:p>
            <a:endParaRPr lang="pt-BR"/>
          </a:p>
          <a:p>
            <a:r>
              <a:rPr lang="pt-BR"/>
              <a:t>Toda área profissional se baseia em um corpo de conhecimento</a:t>
            </a:r>
          </a:p>
          <a:p>
            <a:pPr lvl="1"/>
            <a:r>
              <a:rPr lang="pt-BR"/>
              <a:t>Conhecimento comum sobre a teoria envolvida </a:t>
            </a:r>
          </a:p>
          <a:p>
            <a:r>
              <a:rPr lang="pt-BR" i="1"/>
              <a:t>Software </a:t>
            </a:r>
            <a:r>
              <a:rPr lang="pt-BR" i="1" err="1"/>
              <a:t>Engineering</a:t>
            </a:r>
            <a:r>
              <a:rPr lang="pt-BR" i="1"/>
              <a:t> Body </a:t>
            </a:r>
            <a:r>
              <a:rPr lang="pt-BR" i="1" err="1"/>
              <a:t>of</a:t>
            </a:r>
            <a:r>
              <a:rPr lang="pt-BR" i="1"/>
              <a:t> </a:t>
            </a:r>
            <a:r>
              <a:rPr lang="pt-BR" i="1" err="1"/>
              <a:t>Knowledge</a:t>
            </a:r>
            <a:r>
              <a:rPr lang="pt-BR" i="1"/>
              <a:t> (</a:t>
            </a:r>
            <a:r>
              <a:rPr lang="pt-BR"/>
              <a:t>Guia para o corpo de conhecimento da ES)</a:t>
            </a:r>
          </a:p>
          <a:p>
            <a:pPr lvl="1"/>
            <a:r>
              <a:rPr lang="pt-BR"/>
              <a:t>Alain </a:t>
            </a:r>
            <a:r>
              <a:rPr lang="pt-BR" err="1"/>
              <a:t>Abran</a:t>
            </a:r>
            <a:endParaRPr lang="pt-BR"/>
          </a:p>
          <a:p>
            <a:pPr lvl="1"/>
            <a:r>
              <a:rPr lang="pt-BR"/>
              <a:t>James Moore</a:t>
            </a:r>
          </a:p>
          <a:p>
            <a:pPr lvl="1"/>
            <a:r>
              <a:rPr lang="pt-BR"/>
              <a:t>Pierre </a:t>
            </a:r>
            <a:r>
              <a:rPr lang="pt-BR" err="1"/>
              <a:t>Bourque</a:t>
            </a:r>
            <a:endParaRPr lang="pt-BR"/>
          </a:p>
          <a:p>
            <a:pPr lvl="1"/>
            <a:r>
              <a:rPr lang="pt-BR"/>
              <a:t>Robert </a:t>
            </a:r>
            <a:r>
              <a:rPr lang="pt-BR" err="1"/>
              <a:t>Depuis</a:t>
            </a:r>
            <a:endParaRPr lang="pt-BR"/>
          </a:p>
          <a:p>
            <a:pPr lvl="1"/>
            <a:endParaRPr lang="pt-BR"/>
          </a:p>
          <a:p>
            <a:pPr lvl="1"/>
            <a:r>
              <a:rPr lang="pt-BR"/>
              <a:t>1ª versão em 2004 – 10 áreas</a:t>
            </a:r>
          </a:p>
          <a:p>
            <a:pPr lvl="1"/>
            <a:r>
              <a:rPr lang="pt-BR"/>
              <a:t>3ª. Versão em 2013 – 15 áreas</a:t>
            </a:r>
          </a:p>
          <a:p>
            <a:pPr lvl="1"/>
            <a:r>
              <a:rPr lang="pt-BR"/>
              <a:t>4ª versão em 2022 – em revisão</a:t>
            </a:r>
          </a:p>
        </p:txBody>
      </p:sp>
      <p:pic>
        <p:nvPicPr>
          <p:cNvPr id="1026" name="Picture 2" descr="Guide to the Software Engineering Body of Knowledge Version 3.0 (SWEBOK  Guide V3.0)">
            <a:extLst>
              <a:ext uri="{FF2B5EF4-FFF2-40B4-BE49-F238E27FC236}">
                <a16:creationId xmlns:a16="http://schemas.microsoft.com/office/drawing/2014/main" id="{849811B2-5F1B-4180-B8F5-413BC81B6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2487280" cy="354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656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A6CCDE-1255-4508-9077-858053DCB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Swebok</a:t>
            </a:r>
            <a:endParaRPr lang="pt-BR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8F629DF7-3D68-4D0B-A1CA-911FC6E44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/>
              <a:t>Iniciativa da IEEE (Instituto de Engenheiros Eletricistas e Eletrônicos)</a:t>
            </a:r>
          </a:p>
          <a:p>
            <a:pPr lvl="1"/>
            <a:r>
              <a:rPr lang="pt-BR"/>
              <a:t>Organização mundial sem fins lucrativos dedicada ao avanço da tecnologia em benefício da humanidade</a:t>
            </a:r>
          </a:p>
          <a:p>
            <a:r>
              <a:rPr lang="pt-BR"/>
              <a:t>Apresenta a ES como um conjunto de áreas de conhecimento necessários para se trabalhar com desenvolvimento de software.</a:t>
            </a:r>
          </a:p>
          <a:p>
            <a:r>
              <a:rPr lang="pt-BR"/>
              <a:t>Desde a codificação em si até a gestão de projetos</a:t>
            </a:r>
          </a:p>
          <a:p>
            <a:r>
              <a:rPr lang="pt-BR"/>
              <a:t>São 15 área de conhecimento </a:t>
            </a:r>
          </a:p>
        </p:txBody>
      </p:sp>
    </p:spTree>
    <p:extLst>
      <p:ext uri="{BB962C8B-B14F-4D97-AF65-F5344CB8AC3E}">
        <p14:creationId xmlns:p14="http://schemas.microsoft.com/office/powerpoint/2010/main" val="2880796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26791"/>
          </a:xfrm>
        </p:spPr>
        <p:txBody>
          <a:bodyPr>
            <a:normAutofit fontScale="90000"/>
          </a:bodyPr>
          <a:lstStyle/>
          <a:p>
            <a:r>
              <a:rPr lang="pt-BR" err="1"/>
              <a:t>SWEBoK</a:t>
            </a:r>
            <a:r>
              <a:rPr lang="pt-BR"/>
              <a:t> - Áreas de conhecimento em ES:</a:t>
            </a:r>
            <a:br>
              <a:rPr lang="pt-BR"/>
            </a:b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r>
              <a:rPr lang="pt-BR"/>
              <a:t>Requisitos de software</a:t>
            </a:r>
          </a:p>
          <a:p>
            <a:pPr lvl="1"/>
            <a:r>
              <a:rPr lang="pt-BR"/>
              <a:t>Projeto/Design de software</a:t>
            </a:r>
          </a:p>
          <a:p>
            <a:pPr lvl="1"/>
            <a:r>
              <a:rPr lang="pt-BR"/>
              <a:t>Construção de software</a:t>
            </a:r>
          </a:p>
          <a:p>
            <a:pPr lvl="1"/>
            <a:r>
              <a:rPr lang="pt-BR"/>
              <a:t>Teste de software</a:t>
            </a:r>
          </a:p>
          <a:p>
            <a:pPr lvl="1"/>
            <a:r>
              <a:rPr lang="pt-BR"/>
              <a:t>Manutenção de software</a:t>
            </a:r>
          </a:p>
          <a:p>
            <a:pPr lvl="1"/>
            <a:r>
              <a:rPr lang="pt-BR"/>
              <a:t>Gerencia de configuração de software</a:t>
            </a:r>
          </a:p>
          <a:p>
            <a:pPr lvl="1"/>
            <a:r>
              <a:rPr lang="pt-BR"/>
              <a:t>Gerenciamento de ES</a:t>
            </a:r>
          </a:p>
          <a:p>
            <a:pPr lvl="1"/>
            <a:endParaRPr lang="pt-BR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F54A1C5-31D8-47D1-921A-6292DC2E30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1"/>
            <a:r>
              <a:rPr lang="pt-BR"/>
              <a:t>Processo de ES</a:t>
            </a:r>
          </a:p>
          <a:p>
            <a:pPr lvl="1"/>
            <a:r>
              <a:rPr lang="pt-BR"/>
              <a:t>Métodos e ferramentas em ES</a:t>
            </a:r>
          </a:p>
          <a:p>
            <a:pPr lvl="1"/>
            <a:r>
              <a:rPr lang="pt-BR"/>
              <a:t>Qualidade de software</a:t>
            </a:r>
          </a:p>
          <a:p>
            <a:pPr lvl="1"/>
            <a:r>
              <a:rPr lang="pt-BR"/>
              <a:t>Práticas profissionais em ES</a:t>
            </a:r>
          </a:p>
          <a:p>
            <a:pPr lvl="1"/>
            <a:r>
              <a:rPr lang="pt-BR"/>
              <a:t>Economia da ES</a:t>
            </a:r>
          </a:p>
          <a:p>
            <a:pPr lvl="1"/>
            <a:r>
              <a:rPr lang="pt-BR"/>
              <a:t>Fundamentos de computação</a:t>
            </a:r>
          </a:p>
          <a:p>
            <a:pPr lvl="1"/>
            <a:r>
              <a:rPr lang="pt-BR"/>
              <a:t>Fundamentos de matemática</a:t>
            </a:r>
          </a:p>
          <a:p>
            <a:pPr lvl="1"/>
            <a:r>
              <a:rPr lang="pt-BR"/>
              <a:t>Fundamentos de engenharia</a:t>
            </a:r>
          </a:p>
        </p:txBody>
      </p:sp>
    </p:spTree>
    <p:extLst>
      <p:ext uri="{BB962C8B-B14F-4D97-AF65-F5344CB8AC3E}">
        <p14:creationId xmlns:p14="http://schemas.microsoft.com/office/powerpoint/2010/main" val="2785654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9762"/>
          </a:xfrm>
        </p:spPr>
        <p:txBody>
          <a:bodyPr>
            <a:normAutofit fontScale="90000"/>
          </a:bodyPr>
          <a:lstStyle/>
          <a:p>
            <a:r>
              <a:rPr lang="pt-BR"/>
              <a:t>Conceitos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77244"/>
            <a:ext cx="10515600" cy="5010303"/>
          </a:xfrm>
        </p:spPr>
        <p:txBody>
          <a:bodyPr>
            <a:normAutofit/>
          </a:bodyPr>
          <a:lstStyle/>
          <a:p>
            <a:r>
              <a:rPr lang="pt-BR"/>
              <a:t>"Engenharia de Software é o estabelecimento e o emprego de </a:t>
            </a:r>
            <a:r>
              <a:rPr lang="pt-BR">
                <a:solidFill>
                  <a:srgbClr val="FFC000"/>
                </a:solidFill>
              </a:rPr>
              <a:t>sólidos princípios </a:t>
            </a:r>
            <a:r>
              <a:rPr lang="pt-BR"/>
              <a:t>de engenharia de modo a obter </a:t>
            </a:r>
            <a:r>
              <a:rPr lang="pt-BR">
                <a:solidFill>
                  <a:srgbClr val="FFC000"/>
                </a:solidFill>
              </a:rPr>
              <a:t>software de maneira econômica</a:t>
            </a:r>
            <a:r>
              <a:rPr lang="pt-BR"/>
              <a:t>, que seja </a:t>
            </a:r>
            <a:r>
              <a:rPr lang="pt-BR">
                <a:solidFill>
                  <a:srgbClr val="FFC000"/>
                </a:solidFill>
              </a:rPr>
              <a:t>confiável</a:t>
            </a:r>
            <a:r>
              <a:rPr lang="pt-BR"/>
              <a:t> e </a:t>
            </a:r>
            <a:r>
              <a:rPr lang="pt-BR">
                <a:solidFill>
                  <a:srgbClr val="FFC000"/>
                </a:solidFill>
              </a:rPr>
              <a:t>funcione</a:t>
            </a:r>
            <a:r>
              <a:rPr lang="pt-BR"/>
              <a:t> de forma </a:t>
            </a:r>
            <a:r>
              <a:rPr lang="pt-BR">
                <a:solidFill>
                  <a:srgbClr val="FFC000"/>
                </a:solidFill>
              </a:rPr>
              <a:t>eficiente</a:t>
            </a:r>
            <a:r>
              <a:rPr lang="pt-BR"/>
              <a:t> em máquinas reais". </a:t>
            </a:r>
            <a:r>
              <a:rPr lang="pt-BR" sz="1700"/>
              <a:t>(Fritz Bauer)</a:t>
            </a:r>
          </a:p>
          <a:p>
            <a:endParaRPr lang="pt-BR" sz="1700"/>
          </a:p>
          <a:p>
            <a:r>
              <a:rPr lang="pt-BR" sz="2000"/>
              <a:t>“</a:t>
            </a:r>
            <a:r>
              <a:rPr lang="pt-BR"/>
              <a:t>A engenharia de software é uma disciplina da engenharia que se ocupa de todos os aspectos da produção de software, desde os estágios iniciais de </a:t>
            </a:r>
            <a:r>
              <a:rPr lang="pt-BR">
                <a:solidFill>
                  <a:srgbClr val="FFC000"/>
                </a:solidFill>
              </a:rPr>
              <a:t>especificação do sistema </a:t>
            </a:r>
            <a:r>
              <a:rPr lang="pt-BR"/>
              <a:t>até a </a:t>
            </a:r>
            <a:r>
              <a:rPr lang="pt-BR">
                <a:solidFill>
                  <a:srgbClr val="FFC000"/>
                </a:solidFill>
              </a:rPr>
              <a:t>manutenção </a:t>
            </a:r>
            <a:r>
              <a:rPr lang="pt-BR"/>
              <a:t>desse sistema, depois que ele entrou em </a:t>
            </a:r>
            <a:r>
              <a:rPr lang="pt-BR">
                <a:solidFill>
                  <a:srgbClr val="FFC000"/>
                </a:solidFill>
              </a:rPr>
              <a:t>operação</a:t>
            </a:r>
            <a:r>
              <a:rPr lang="pt-BR"/>
              <a:t>. </a:t>
            </a:r>
            <a:r>
              <a:rPr lang="pt-BR" sz="1700"/>
              <a:t>(Ian </a:t>
            </a:r>
            <a:r>
              <a:rPr lang="pt-BR" sz="1700" err="1"/>
              <a:t>Sommerville</a:t>
            </a:r>
            <a:r>
              <a:rPr lang="pt-BR" sz="1700"/>
              <a:t>)</a:t>
            </a:r>
          </a:p>
          <a:p>
            <a:endParaRPr lang="pt-BR" sz="2000"/>
          </a:p>
          <a:p>
            <a:endParaRPr lang="pt-BR" sz="1900"/>
          </a:p>
          <a:p>
            <a:endParaRPr lang="pt-BR" sz="2000"/>
          </a:p>
          <a:p>
            <a:endParaRPr lang="pt-BR" sz="2000"/>
          </a:p>
          <a:p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1794534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0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12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00992A9-C47A-48C9-884B-88FD6861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608" y="923534"/>
            <a:ext cx="3200400" cy="4461163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Atividade</a:t>
            </a:r>
          </a:p>
        </p:txBody>
      </p:sp>
      <p:sp>
        <p:nvSpPr>
          <p:cNvPr id="23" name="Arc 14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B77E7C2-A8FD-4742-B5E0-BA7944EF7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198784"/>
            <a:ext cx="6906491" cy="6340128"/>
          </a:xfrm>
        </p:spPr>
        <p:txBody>
          <a:bodyPr anchor="ctr">
            <a:normAutofit fontScale="92500" lnSpcReduction="10000"/>
          </a:bodyPr>
          <a:lstStyle/>
          <a:p>
            <a:r>
              <a:rPr lang="pt-BR"/>
              <a:t>Identificar ao que cada uma das 15 áreas de conhecimento do </a:t>
            </a:r>
            <a:r>
              <a:rPr lang="pt-BR" err="1"/>
              <a:t>SWEBok</a:t>
            </a:r>
            <a:r>
              <a:rPr lang="pt-BR"/>
              <a:t> se referem.</a:t>
            </a:r>
          </a:p>
          <a:p>
            <a:endParaRPr lang="pt-BR"/>
          </a:p>
          <a:p>
            <a:r>
              <a:rPr lang="pt-BR"/>
              <a:t>Em grupo</a:t>
            </a:r>
            <a:endParaRPr lang="pt-BR">
              <a:cs typeface="Calibri"/>
            </a:endParaRPr>
          </a:p>
          <a:p>
            <a:pPr lvl="1"/>
            <a:r>
              <a:rPr lang="pt-BR"/>
              <a:t>Vamos definir qual área o grupo vai trabalhar</a:t>
            </a:r>
            <a:endParaRPr lang="pt-BR">
              <a:cs typeface="Calibri"/>
            </a:endParaRPr>
          </a:p>
          <a:p>
            <a:pPr lvl="1"/>
            <a:r>
              <a:rPr lang="pt-BR"/>
              <a:t>1 slide por área – resumir</a:t>
            </a:r>
            <a:endParaRPr lang="pt-BR">
              <a:cs typeface="Calibri"/>
            </a:endParaRPr>
          </a:p>
          <a:p>
            <a:pPr lvl="1"/>
            <a:endParaRPr lang="pt-BR"/>
          </a:p>
          <a:p>
            <a:r>
              <a:rPr lang="pt-BR"/>
              <a:t>No slide</a:t>
            </a:r>
            <a:endParaRPr lang="pt-BR">
              <a:cs typeface="Calibri"/>
            </a:endParaRPr>
          </a:p>
          <a:p>
            <a:pPr lvl="1"/>
            <a:r>
              <a:rPr lang="pt-BR"/>
              <a:t>Características da área</a:t>
            </a:r>
            <a:endParaRPr lang="pt-BR">
              <a:cs typeface="Calibri"/>
            </a:endParaRPr>
          </a:p>
          <a:p>
            <a:pPr lvl="1"/>
            <a:r>
              <a:rPr lang="pt-BR"/>
              <a:t>Necessidade e benefícios no contexto de ES</a:t>
            </a:r>
            <a:endParaRPr lang="pt-BR">
              <a:cs typeface="Calibri"/>
            </a:endParaRPr>
          </a:p>
          <a:p>
            <a:pPr lvl="1"/>
            <a:r>
              <a:rPr lang="pt-BR"/>
              <a:t>Informações relevantes sobre a área</a:t>
            </a:r>
            <a:endParaRPr lang="pt-BR">
              <a:cs typeface="Calibri"/>
            </a:endParaRPr>
          </a:p>
          <a:p>
            <a:endParaRPr lang="pt-BR"/>
          </a:p>
          <a:p>
            <a:r>
              <a:rPr lang="pt-BR"/>
              <a:t>Utilizar o arquivo colaborativo do Teams</a:t>
            </a:r>
          </a:p>
          <a:p>
            <a:r>
              <a:rPr lang="pt-BR"/>
              <a:t>Finalizar até o final da aula de hoje (09/08) no arquivo colaborativo. </a:t>
            </a:r>
            <a:endParaRPr lang="pt-BR">
              <a:cs typeface="Calibri"/>
            </a:endParaRPr>
          </a:p>
          <a:p>
            <a:r>
              <a:rPr lang="pt-BR" sz="2600"/>
              <a:t>Será conferido e postado como conteúdo de aula.</a:t>
            </a:r>
            <a:endParaRPr lang="pt-BR" sz="2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3770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CF218C-F7D3-BBD5-D6D3-64C770586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Divisão entre os grupos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A36F65-8F44-394A-CF31-8845CDC6B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pt-BR"/>
              <a:t>Requisitos de software</a:t>
            </a:r>
            <a:endParaRPr lang="pt-BR">
              <a:cs typeface="Calibri"/>
            </a:endParaRPr>
          </a:p>
          <a:p>
            <a:pPr lvl="1"/>
            <a:r>
              <a:rPr lang="pt-BR"/>
              <a:t>Projeto/Design de software </a:t>
            </a:r>
            <a:endParaRPr lang="pt-BR">
              <a:cs typeface="Calibri"/>
            </a:endParaRPr>
          </a:p>
          <a:p>
            <a:pPr lvl="1"/>
            <a:r>
              <a:rPr lang="pt-BR"/>
              <a:t>Construção de software </a:t>
            </a:r>
            <a:endParaRPr lang="pt-BR">
              <a:cs typeface="Calibri"/>
            </a:endParaRPr>
          </a:p>
          <a:p>
            <a:pPr lvl="1"/>
            <a:r>
              <a:rPr lang="pt-BR"/>
              <a:t>Teste de software</a:t>
            </a:r>
            <a:endParaRPr lang="pt-BR">
              <a:cs typeface="Calibri"/>
            </a:endParaRPr>
          </a:p>
          <a:p>
            <a:pPr lvl="1"/>
            <a:r>
              <a:rPr lang="pt-BR"/>
              <a:t>Manutenção de software</a:t>
            </a:r>
            <a:endParaRPr lang="pt-BR">
              <a:cs typeface="Calibri"/>
            </a:endParaRPr>
          </a:p>
          <a:p>
            <a:pPr lvl="1"/>
            <a:r>
              <a:rPr lang="pt-BR"/>
              <a:t>Gerencia de configuração de software</a:t>
            </a:r>
            <a:endParaRPr lang="pt-BR">
              <a:cs typeface="Calibri"/>
            </a:endParaRPr>
          </a:p>
          <a:p>
            <a:pPr lvl="1"/>
            <a:r>
              <a:rPr lang="pt-BR"/>
              <a:t>Gerenciamento de ES</a:t>
            </a:r>
            <a:endParaRPr lang="pt-BR">
              <a:cs typeface="Calibri"/>
            </a:endParaRPr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9954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CF218C-F7D3-BBD5-D6D3-64C770586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Divisão entre os grupos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A36F65-8F44-394A-CF31-8845CDC6B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pt-BR"/>
              <a:t>Processo de ES</a:t>
            </a:r>
          </a:p>
          <a:p>
            <a:pPr lvl="1"/>
            <a:r>
              <a:rPr lang="pt-BR"/>
              <a:t>Métodos e ferramentas em ES</a:t>
            </a:r>
          </a:p>
          <a:p>
            <a:pPr lvl="1"/>
            <a:r>
              <a:rPr lang="pt-BR"/>
              <a:t>Qualidade de software</a:t>
            </a:r>
          </a:p>
          <a:p>
            <a:pPr lvl="1"/>
            <a:r>
              <a:rPr lang="pt-BR"/>
              <a:t>Práticas profissionais em ES</a:t>
            </a:r>
          </a:p>
          <a:p>
            <a:pPr lvl="1"/>
            <a:r>
              <a:rPr lang="pt-BR"/>
              <a:t>Economia da ES</a:t>
            </a:r>
          </a:p>
          <a:p>
            <a:pPr lvl="1"/>
            <a:r>
              <a:rPr lang="pt-BR"/>
              <a:t>Fundamentos de computação</a:t>
            </a:r>
          </a:p>
          <a:p>
            <a:pPr lvl="1"/>
            <a:r>
              <a:rPr lang="pt-BR"/>
              <a:t>Fundamentos de matemática</a:t>
            </a:r>
          </a:p>
          <a:p>
            <a:pPr lvl="1"/>
            <a:r>
              <a:rPr lang="pt-BR"/>
              <a:t>Fundamentos de engenharia</a:t>
            </a:r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1333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9762"/>
          </a:xfrm>
        </p:spPr>
        <p:txBody>
          <a:bodyPr>
            <a:normAutofit fontScale="90000"/>
          </a:bodyPr>
          <a:lstStyle/>
          <a:p>
            <a:r>
              <a:rPr lang="pt-BR"/>
              <a:t>Conceitos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027288"/>
            <a:ext cx="10515600" cy="5360259"/>
          </a:xfrm>
        </p:spPr>
        <p:txBody>
          <a:bodyPr>
            <a:normAutofit/>
          </a:bodyPr>
          <a:lstStyle/>
          <a:p>
            <a:endParaRPr lang="pt-BR" sz="1900"/>
          </a:p>
          <a:p>
            <a:r>
              <a:rPr lang="pt-BR"/>
              <a:t>“A Engenharia de Software baseia-se no estudo e aplicação de uma  </a:t>
            </a:r>
            <a:r>
              <a:rPr lang="pt-BR">
                <a:solidFill>
                  <a:srgbClr val="FFC000"/>
                </a:solidFill>
              </a:rPr>
              <a:t>abordagem sistemática</a:t>
            </a:r>
            <a:r>
              <a:rPr lang="pt-BR"/>
              <a:t>, </a:t>
            </a:r>
            <a:r>
              <a:rPr lang="pt-BR">
                <a:solidFill>
                  <a:srgbClr val="FFC000"/>
                </a:solidFill>
              </a:rPr>
              <a:t>disciplinada </a:t>
            </a:r>
            <a:r>
              <a:rPr lang="pt-BR"/>
              <a:t>e</a:t>
            </a:r>
            <a:r>
              <a:rPr lang="pt-BR">
                <a:solidFill>
                  <a:srgbClr val="FFC000"/>
                </a:solidFill>
              </a:rPr>
              <a:t> quantificável</a:t>
            </a:r>
            <a:r>
              <a:rPr lang="pt-BR"/>
              <a:t> para o desenvolvimento, operação e manutenção de software.” (IEEE Instituto de Engenheiros Eletricistas e Eletrônicos)</a:t>
            </a:r>
          </a:p>
          <a:p>
            <a:endParaRPr lang="pt-BR"/>
          </a:p>
          <a:p>
            <a:r>
              <a:rPr lang="pt-BR"/>
              <a:t>“A Engenharia de Software é uma tecnologia em 3 camadas: </a:t>
            </a:r>
            <a:r>
              <a:rPr lang="pt-BR">
                <a:solidFill>
                  <a:srgbClr val="FFC000"/>
                </a:solidFill>
              </a:rPr>
              <a:t>processos</a:t>
            </a:r>
            <a:r>
              <a:rPr lang="pt-BR"/>
              <a:t>,</a:t>
            </a:r>
            <a:r>
              <a:rPr lang="pt-BR">
                <a:solidFill>
                  <a:srgbClr val="FFC000"/>
                </a:solidFill>
              </a:rPr>
              <a:t> métodos </a:t>
            </a:r>
            <a:r>
              <a:rPr lang="pt-BR"/>
              <a:t>e</a:t>
            </a:r>
            <a:r>
              <a:rPr lang="pt-BR">
                <a:solidFill>
                  <a:srgbClr val="FFC000"/>
                </a:solidFill>
              </a:rPr>
              <a:t> ferramentas</a:t>
            </a:r>
            <a:r>
              <a:rPr lang="pt-BR"/>
              <a:t>. E a base de todas essas camadas é o foco na qualidade do software desenvolvido. O trabalho associado à engenharia de software pode ser categorizado em 3 fases genéricas, independentemente da área de aplicação, do tamanho do projeto ou de sua complexidade: </a:t>
            </a:r>
            <a:r>
              <a:rPr lang="pt-BR">
                <a:solidFill>
                  <a:srgbClr val="FFC000"/>
                </a:solidFill>
              </a:rPr>
              <a:t>definição</a:t>
            </a:r>
            <a:r>
              <a:rPr lang="pt-BR"/>
              <a:t>, </a:t>
            </a:r>
            <a:r>
              <a:rPr lang="pt-BR">
                <a:solidFill>
                  <a:srgbClr val="FFC000"/>
                </a:solidFill>
              </a:rPr>
              <a:t>desenvolvimento </a:t>
            </a:r>
            <a:r>
              <a:rPr lang="pt-BR"/>
              <a:t>e</a:t>
            </a:r>
            <a:r>
              <a:rPr lang="pt-BR">
                <a:solidFill>
                  <a:srgbClr val="FFC000"/>
                </a:solidFill>
              </a:rPr>
              <a:t> manutenção.</a:t>
            </a:r>
            <a:r>
              <a:rPr lang="pt-BR"/>
              <a:t>”</a:t>
            </a:r>
            <a:r>
              <a:rPr lang="pt-BR">
                <a:solidFill>
                  <a:srgbClr val="FFC000"/>
                </a:solidFill>
              </a:rPr>
              <a:t> </a:t>
            </a:r>
            <a:r>
              <a:rPr lang="pt-BR"/>
              <a:t>(Roger Pressman)</a:t>
            </a:r>
          </a:p>
          <a:p>
            <a:endParaRPr lang="pt-BR" sz="2400"/>
          </a:p>
          <a:p>
            <a:endParaRPr lang="pt-BR" sz="2000"/>
          </a:p>
          <a:p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2489242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7292"/>
          </a:xfrm>
        </p:spPr>
        <p:txBody>
          <a:bodyPr/>
          <a:lstStyle/>
          <a:p>
            <a:r>
              <a:rPr lang="pt-BR"/>
              <a:t>Engenharia de Software - 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42418"/>
            <a:ext cx="10515600" cy="4834545"/>
          </a:xfrm>
        </p:spPr>
        <p:txBody>
          <a:bodyPr>
            <a:normAutofit fontScale="92500" lnSpcReduction="10000"/>
          </a:bodyPr>
          <a:lstStyle/>
          <a:p>
            <a:r>
              <a:rPr lang="pt-BR"/>
              <a:t>É uma área da computação voltada à </a:t>
            </a:r>
            <a:r>
              <a:rPr lang="pt-BR">
                <a:solidFill>
                  <a:srgbClr val="FFC000"/>
                </a:solidFill>
              </a:rPr>
              <a:t>especificação</a:t>
            </a:r>
            <a:r>
              <a:rPr lang="pt-BR"/>
              <a:t>,</a:t>
            </a:r>
            <a:r>
              <a:rPr lang="pt-BR">
                <a:solidFill>
                  <a:srgbClr val="FFC000"/>
                </a:solidFill>
              </a:rPr>
              <a:t> desenvolvimento</a:t>
            </a:r>
            <a:r>
              <a:rPr lang="pt-BR"/>
              <a:t>,</a:t>
            </a:r>
            <a:r>
              <a:rPr lang="pt-BR">
                <a:solidFill>
                  <a:srgbClr val="FFC000"/>
                </a:solidFill>
              </a:rPr>
              <a:t> manutenção </a:t>
            </a:r>
            <a:r>
              <a:rPr lang="pt-BR"/>
              <a:t>e</a:t>
            </a:r>
            <a:r>
              <a:rPr lang="pt-BR">
                <a:solidFill>
                  <a:srgbClr val="FFC000"/>
                </a:solidFill>
              </a:rPr>
              <a:t> criação </a:t>
            </a:r>
            <a:r>
              <a:rPr lang="pt-BR"/>
              <a:t>de sistemas de </a:t>
            </a:r>
            <a:r>
              <a:rPr lang="pt-BR" i="1"/>
              <a:t>software</a:t>
            </a:r>
            <a:r>
              <a:rPr lang="pt-BR"/>
              <a:t>, com aplicação de tecnologias e práticas de </a:t>
            </a:r>
            <a:r>
              <a:rPr lang="pt-BR">
                <a:solidFill>
                  <a:srgbClr val="FFC000"/>
                </a:solidFill>
              </a:rPr>
              <a:t>gerência de projetos </a:t>
            </a:r>
            <a:r>
              <a:rPr lang="pt-BR"/>
              <a:t>e outras disciplinas, </a:t>
            </a:r>
            <a:r>
              <a:rPr lang="pt-BR">
                <a:solidFill>
                  <a:srgbClr val="FFC000"/>
                </a:solidFill>
              </a:rPr>
              <a:t>visando organização</a:t>
            </a:r>
            <a:r>
              <a:rPr lang="pt-BR"/>
              <a:t>,</a:t>
            </a:r>
            <a:r>
              <a:rPr lang="pt-BR">
                <a:solidFill>
                  <a:srgbClr val="FFC000"/>
                </a:solidFill>
              </a:rPr>
              <a:t> produtividade </a:t>
            </a:r>
            <a:r>
              <a:rPr lang="pt-BR"/>
              <a:t>e</a:t>
            </a:r>
            <a:r>
              <a:rPr lang="pt-BR">
                <a:solidFill>
                  <a:srgbClr val="FFC000"/>
                </a:solidFill>
              </a:rPr>
              <a:t> qualidade.</a:t>
            </a:r>
          </a:p>
          <a:p>
            <a:endParaRPr lang="pt-BR"/>
          </a:p>
          <a:p>
            <a:r>
              <a:rPr lang="pt-BR"/>
              <a:t>Tecnologias e práticas</a:t>
            </a:r>
          </a:p>
          <a:p>
            <a:pPr lvl="1"/>
            <a:r>
              <a:rPr lang="pt-BR"/>
              <a:t>linguagens de programação, banco de dados, ferramentas, plataformas, bibliotecas, padrões, processos e qualidade de software.</a:t>
            </a:r>
          </a:p>
          <a:p>
            <a:r>
              <a:rPr lang="pt-BR"/>
              <a:t>Fundamentos científicos </a:t>
            </a:r>
          </a:p>
          <a:p>
            <a:pPr lvl="1"/>
            <a:r>
              <a:rPr lang="pt-BR"/>
              <a:t>modelos abstratos e precisos que permitem ao engenheiro especificar, projetar, implementar e manter sistemas de software, avaliando e garantindo sua qualidade. </a:t>
            </a:r>
          </a:p>
          <a:p>
            <a:r>
              <a:rPr lang="pt-BR"/>
              <a:t>Mecanismos </a:t>
            </a:r>
          </a:p>
          <a:p>
            <a:pPr lvl="1"/>
            <a:r>
              <a:rPr lang="pt-BR"/>
              <a:t>planejar e gerenciar o processo de desenvolvimento de um sistema computacional.</a:t>
            </a:r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1833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1566" y="1083399"/>
            <a:ext cx="7646505" cy="495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31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1649"/>
          </a:xfrm>
        </p:spPr>
        <p:txBody>
          <a:bodyPr/>
          <a:lstStyle/>
          <a:p>
            <a:r>
              <a:rPr lang="pt-BR"/>
              <a:t>Origem da Engenharia de Software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61872"/>
            <a:ext cx="10515600" cy="5019473"/>
          </a:xfrm>
        </p:spPr>
        <p:txBody>
          <a:bodyPr>
            <a:normAutofit fontScale="92500" lnSpcReduction="20000"/>
          </a:bodyPr>
          <a:lstStyle/>
          <a:p>
            <a:r>
              <a:rPr lang="pt-BR"/>
              <a:t>NATO </a:t>
            </a:r>
            <a:r>
              <a:rPr lang="pt-BR" i="1"/>
              <a:t>Software </a:t>
            </a:r>
            <a:r>
              <a:rPr lang="pt-BR" i="1" err="1"/>
              <a:t>Engineering</a:t>
            </a:r>
            <a:r>
              <a:rPr lang="pt-BR" i="1"/>
              <a:t> </a:t>
            </a:r>
            <a:r>
              <a:rPr lang="pt-BR" i="1" err="1"/>
              <a:t>Conference</a:t>
            </a:r>
            <a:r>
              <a:rPr lang="pt-BR" i="1"/>
              <a:t> </a:t>
            </a:r>
            <a:r>
              <a:rPr lang="pt-BR"/>
              <a:t>(1968)</a:t>
            </a:r>
          </a:p>
          <a:p>
            <a:endParaRPr lang="pt-BR"/>
          </a:p>
          <a:p>
            <a:endParaRPr lang="pt-BR"/>
          </a:p>
          <a:p>
            <a:endParaRPr lang="pt-BR"/>
          </a:p>
          <a:p>
            <a:endParaRPr lang="pt-BR"/>
          </a:p>
          <a:p>
            <a:endParaRPr lang="pt-BR"/>
          </a:p>
          <a:p>
            <a:endParaRPr lang="pt-BR"/>
          </a:p>
          <a:p>
            <a:r>
              <a:rPr lang="pt-BR"/>
              <a:t>Crise do software</a:t>
            </a:r>
          </a:p>
          <a:p>
            <a:pPr lvl="1"/>
            <a:r>
              <a:rPr lang="pt-BR"/>
              <a:t>Dificuldade em desenvolver software complexos de forma segura e previsível</a:t>
            </a:r>
          </a:p>
          <a:p>
            <a:pPr lvl="1"/>
            <a:r>
              <a:rPr lang="pt-BR"/>
              <a:t>Dificuldade em cumprir os cronogramas e especificações de grandes projetos de software</a:t>
            </a:r>
          </a:p>
          <a:p>
            <a:r>
              <a:rPr lang="pt-BR"/>
              <a:t>Termo Engenharia de Software</a:t>
            </a:r>
          </a:p>
          <a:p>
            <a:pPr lvl="1"/>
            <a:r>
              <a:rPr lang="pt-BR"/>
              <a:t>Necessidade de trazer mais “engenharia para o software”(</a:t>
            </a:r>
            <a:r>
              <a:rPr lang="pt-BR" err="1"/>
              <a:t>McIlroy</a:t>
            </a:r>
            <a:r>
              <a:rPr lang="pt-BR"/>
              <a:t>, 1968)</a:t>
            </a:r>
          </a:p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209" y="1817044"/>
            <a:ext cx="4795903" cy="265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174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DE57EB-CA2C-4D8A-8FF5-CCC7F8670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Bug do milênio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78D9FD6-A9D6-4DDB-8145-83077C13F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578"/>
            <a:ext cx="7818120" cy="4630385"/>
          </a:xfrm>
        </p:spPr>
        <p:txBody>
          <a:bodyPr>
            <a:normAutofit lnSpcReduction="10000"/>
          </a:bodyPr>
          <a:lstStyle/>
          <a:p>
            <a:r>
              <a:rPr lang="pt-BR" b="0" i="0">
                <a:solidFill>
                  <a:srgbClr val="444444"/>
                </a:solidFill>
                <a:effectLst/>
                <a:latin typeface="NewsGothicMt"/>
              </a:rPr>
              <a:t>O Bug do Milênio foi um acontecimento que ocorreu no fim do século XX, e passou de um simples problema relacionado à informática para a preocupação de todo o mundo. </a:t>
            </a:r>
          </a:p>
          <a:p>
            <a:endParaRPr lang="pt-BR" b="0" i="0">
              <a:solidFill>
                <a:srgbClr val="444444"/>
              </a:solidFill>
              <a:effectLst/>
              <a:latin typeface="NewsGothicMt"/>
            </a:endParaRPr>
          </a:p>
          <a:p>
            <a:r>
              <a:rPr lang="pt-BR">
                <a:solidFill>
                  <a:srgbClr val="444444"/>
                </a:solidFill>
                <a:latin typeface="NewsGothicMt"/>
              </a:rPr>
              <a:t>DD/MM/AA ao invés de DD/MM/AAAA</a:t>
            </a:r>
          </a:p>
          <a:p>
            <a:endParaRPr lang="pt-BR" b="0" i="0">
              <a:solidFill>
                <a:srgbClr val="444444"/>
              </a:solidFill>
              <a:effectLst/>
              <a:latin typeface="NewsGothicMt"/>
            </a:endParaRPr>
          </a:p>
          <a:p>
            <a:r>
              <a:rPr lang="pt-BR" b="0" i="0">
                <a:solidFill>
                  <a:srgbClr val="444444"/>
                </a:solidFill>
                <a:effectLst/>
                <a:latin typeface="NewsGothicMt"/>
              </a:rPr>
              <a:t>31/12/99 </a:t>
            </a:r>
            <a:r>
              <a:rPr lang="pt-BR" b="0" i="0">
                <a:solidFill>
                  <a:srgbClr val="444444"/>
                </a:solidFill>
                <a:effectLst/>
                <a:latin typeface="NewsGothicMt"/>
                <a:sym typeface="Wingdings" panose="05000000000000000000" pitchFamily="2" charset="2"/>
              </a:rPr>
              <a:t> 01/01/00</a:t>
            </a:r>
          </a:p>
          <a:p>
            <a:endParaRPr lang="pt-BR">
              <a:solidFill>
                <a:srgbClr val="444444"/>
              </a:solidFill>
              <a:latin typeface="NewsGothicMt"/>
            </a:endParaRPr>
          </a:p>
          <a:p>
            <a:r>
              <a:rPr lang="pt-BR" b="0" i="0" err="1">
                <a:solidFill>
                  <a:srgbClr val="444444"/>
                </a:solidFill>
                <a:effectLst/>
                <a:latin typeface="NewsGothicMt"/>
              </a:rPr>
              <a:t>Cobol</a:t>
            </a:r>
            <a:endParaRPr lang="pt-BR" b="0" i="0">
              <a:solidFill>
                <a:srgbClr val="444444"/>
              </a:solidFill>
              <a:effectLst/>
              <a:latin typeface="NewsGothicMt"/>
            </a:endParaRPr>
          </a:p>
        </p:txBody>
      </p:sp>
      <p:pic>
        <p:nvPicPr>
          <p:cNvPr id="1028" name="Picture 4" descr="AY- caneca do dinossauro do programador de COBOL | Zazzle.com.br">
            <a:extLst>
              <a:ext uri="{FF2B5EF4-FFF2-40B4-BE49-F238E27FC236}">
                <a16:creationId xmlns:a16="http://schemas.microsoft.com/office/drawing/2014/main" id="{C62FCFAD-633B-4F45-BD20-5A03952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800" y="2668270"/>
            <a:ext cx="3723640" cy="372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599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594" y="762436"/>
            <a:ext cx="7130878" cy="582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715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8079" y="2073723"/>
            <a:ext cx="3200400" cy="4461163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Por que não tem Bala de Prata?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pt-BR"/>
              <a:t>Brooks divide os problemas em 2 categorias:</a:t>
            </a:r>
          </a:p>
          <a:p>
            <a:pPr lvl="1"/>
            <a:r>
              <a:rPr lang="pt-BR"/>
              <a:t>Essência: </a:t>
            </a:r>
          </a:p>
          <a:p>
            <a:pPr lvl="2"/>
            <a:r>
              <a:rPr lang="pt-BR"/>
              <a:t>Problemas inerentes ao software em si</a:t>
            </a:r>
          </a:p>
          <a:p>
            <a:pPr lvl="1"/>
            <a:r>
              <a:rPr lang="pt-BR"/>
              <a:t>Acidentes:</a:t>
            </a:r>
          </a:p>
          <a:p>
            <a:pPr lvl="2"/>
            <a:r>
              <a:rPr lang="pt-BR"/>
              <a:t>Problemas na produção do software</a:t>
            </a:r>
          </a:p>
        </p:txBody>
      </p:sp>
    </p:spTree>
    <p:extLst>
      <p:ext uri="{BB962C8B-B14F-4D97-AF65-F5344CB8AC3E}">
        <p14:creationId xmlns:p14="http://schemas.microsoft.com/office/powerpoint/2010/main" val="8301339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D3224A9D5FA34480CDF2A82B2CEBD6" ma:contentTypeVersion="5" ma:contentTypeDescription="Create a new document." ma:contentTypeScope="" ma:versionID="20df73d375e4d647528312551b66d845">
  <xsd:schema xmlns:xsd="http://www.w3.org/2001/XMLSchema" xmlns:xs="http://www.w3.org/2001/XMLSchema" xmlns:p="http://schemas.microsoft.com/office/2006/metadata/properties" xmlns:ns2="065bfa9c-086b-4342-9f95-2b7c135fd06b" xmlns:ns3="c1527765-ead9-4985-ae14-255d4b687692" targetNamespace="http://schemas.microsoft.com/office/2006/metadata/properties" ma:root="true" ma:fieldsID="fad091e9c4676885df08ad9ebd322a1c" ns2:_="" ns3:_="">
    <xsd:import namespace="065bfa9c-086b-4342-9f95-2b7c135fd06b"/>
    <xsd:import namespace="c1527765-ead9-4985-ae14-255d4b68769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5bfa9c-086b-4342-9f95-2b7c135fd0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527765-ead9-4985-ae14-255d4b687692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9263659-398D-407C-ADC5-774EB8796B5C}"/>
</file>

<file path=customXml/itemProps2.xml><?xml version="1.0" encoding="utf-8"?>
<ds:datastoreItem xmlns:ds="http://schemas.openxmlformats.org/officeDocument/2006/customXml" ds:itemID="{652A73E1-C3E1-4E77-94CF-B70F487997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1B4C02-8669-479E-9B2E-8154533429CD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Tema do Office</vt:lpstr>
      <vt:lpstr>Engenharia de Software Conceitos</vt:lpstr>
      <vt:lpstr>Conceitos</vt:lpstr>
      <vt:lpstr>Conceitos</vt:lpstr>
      <vt:lpstr>Engenharia de Software - ES</vt:lpstr>
      <vt:lpstr>PowerPoint Presentation</vt:lpstr>
      <vt:lpstr>Origem da Engenharia de Software</vt:lpstr>
      <vt:lpstr>Bug do milênio</vt:lpstr>
      <vt:lpstr>PowerPoint Presentation</vt:lpstr>
      <vt:lpstr>Por que não tem Bala de Prata?</vt:lpstr>
      <vt:lpstr>Problemas</vt:lpstr>
      <vt:lpstr>Custo X Tempo (Prazo) X Tarefas(escopo)</vt:lpstr>
      <vt:lpstr>Sucessos em projetos de TI</vt:lpstr>
      <vt:lpstr>Sucessos em Projetos de TI - 2020</vt:lpstr>
      <vt:lpstr>Sucessos em projetos de TI</vt:lpstr>
      <vt:lpstr>Sucessos em projetos de TI</vt:lpstr>
      <vt:lpstr>ES é uma área muito ampla de conhecimentos</vt:lpstr>
      <vt:lpstr>SWEBok</vt:lpstr>
      <vt:lpstr>Swebok</vt:lpstr>
      <vt:lpstr>SWEBoK - Áreas de conhecimento em ES: </vt:lpstr>
      <vt:lpstr>Atividade</vt:lpstr>
      <vt:lpstr>Divisão entre os grupos</vt:lpstr>
      <vt:lpstr>Divisão entre os grupos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Engenharia de Software Conceitos</dc:title>
  <dc:creator>Patricia de Bassi</dc:creator>
  <cp:revision>1</cp:revision>
  <dcterms:created xsi:type="dcterms:W3CDTF">2020-08-24T20:55:28Z</dcterms:created>
  <dcterms:modified xsi:type="dcterms:W3CDTF">2023-08-10T01:32:45Z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0x01010064D3224A9D5FA34480CDF2A82B2CEBD6</vt:lpwstr>
  </property>
</Properties>
</file>